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1156" r:id="rId6"/>
    <p:sldId id="1171" r:id="rId7"/>
    <p:sldId id="1170" r:id="rId8"/>
    <p:sldId id="1160" r:id="rId9"/>
    <p:sldId id="1110" r:id="rId10"/>
    <p:sldId id="1166" r:id="rId11"/>
    <p:sldId id="1165" r:id="rId12"/>
    <p:sldId id="1167" r:id="rId13"/>
    <p:sldId id="1123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phaine Le Moenner" initials="TM" lastIdx="4" clrIdx="0">
    <p:extLst>
      <p:ext uri="{19B8F6BF-5375-455C-9EA6-DF929625EA0E}">
        <p15:presenceInfo xmlns:p15="http://schemas.microsoft.com/office/powerpoint/2012/main" userId="S::tlemoenner@arpel.org.uy::dfac3f71-781c-4c08-bca0-b7a85fcd00c4" providerId="AD"/>
      </p:ext>
    </p:extLst>
  </p:cmAuthor>
  <p:cmAuthor id="2" name="Tiphaine Le Moenner" initials="TLM" lastIdx="6" clrIdx="1">
    <p:extLst>
      <p:ext uri="{19B8F6BF-5375-455C-9EA6-DF929625EA0E}">
        <p15:presenceInfo xmlns:p15="http://schemas.microsoft.com/office/powerpoint/2012/main" userId="Tiphaine Le Moenner" providerId="None"/>
      </p:ext>
    </p:extLst>
  </p:cmAuthor>
  <p:cmAuthor id="3" name="Hernán Vázquez" initials="HV" lastIdx="6" clrIdx="2">
    <p:extLst>
      <p:ext uri="{19B8F6BF-5375-455C-9EA6-DF929625EA0E}">
        <p15:presenceInfo xmlns:p15="http://schemas.microsoft.com/office/powerpoint/2012/main" userId="S::hvazquez@arpel.org.uy::14dc2d08-976e-471e-a1e9-c844fd7d01c4" providerId="AD"/>
      </p:ext>
    </p:extLst>
  </p:cmAuthor>
  <p:cmAuthor id="4" name="Miguel Moyano" initials="MM" lastIdx="2" clrIdx="3">
    <p:extLst>
      <p:ext uri="{19B8F6BF-5375-455C-9EA6-DF929625EA0E}">
        <p15:presenceInfo xmlns:p15="http://schemas.microsoft.com/office/powerpoint/2012/main" userId="Miguel Moya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AC3"/>
    <a:srgbClr val="2A929A"/>
    <a:srgbClr val="45D0DA"/>
    <a:srgbClr val="47D4DE"/>
    <a:srgbClr val="4CE3EE"/>
    <a:srgbClr val="41C2CB"/>
    <a:srgbClr val="02B5AD"/>
    <a:srgbClr val="024D77"/>
    <a:srgbClr val="FF5154"/>
    <a:srgbClr val="2D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 autoAdjust="0"/>
    <p:restoredTop sz="92996" autoAdjust="0"/>
  </p:normalViewPr>
  <p:slideViewPr>
    <p:cSldViewPr snapToGrid="0" snapToObjects="1">
      <p:cViewPr varScale="1">
        <p:scale>
          <a:sx n="60" d="100"/>
          <a:sy n="60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C789F1B8-94A7-4D49-9CE0-C1436516B08D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A2962AA7-C7FB-7D4C-8778-FC874AA79AB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0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62AA7-C7FB-7D4C-8778-FC874AA79A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62AA7-C7FB-7D4C-8778-FC874AA79A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2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rátula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EED4BB-CBC4-1942-BBB6-86C044ABE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571"/>
            <a:ext cx="12192000" cy="68795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B1386F-98E2-0F4A-B968-64FBD0CA8F3E}"/>
              </a:ext>
            </a:extLst>
          </p:cNvPr>
          <p:cNvSpPr/>
          <p:nvPr userDrawn="1"/>
        </p:nvSpPr>
        <p:spPr>
          <a:xfrm>
            <a:off x="4267200" y="-21572"/>
            <a:ext cx="7924800" cy="6876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9E4C0-710B-5C47-88BD-19B3CFCBB8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87309" y="672661"/>
            <a:ext cx="6285188" cy="18554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TÍTULO PRESENTACIÓN</a:t>
            </a:r>
            <a:br>
              <a:rPr lang="en-US" dirty="0"/>
            </a:br>
            <a:r>
              <a:rPr lang="en-US" dirty="0"/>
              <a:t>CALIBRI 44 BOLD. MAYÚSCULAS.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4359E-46F4-494B-9BF1-5A958686B3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87308" y="3000320"/>
            <a:ext cx="6285189" cy="162160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Subtítulo</a:t>
            </a:r>
            <a:r>
              <a:rPr lang="en-US" dirty="0"/>
              <a:t>. </a:t>
            </a:r>
            <a:r>
              <a:rPr lang="en-US" dirty="0" err="1"/>
              <a:t>Calibrí</a:t>
            </a:r>
            <a:r>
              <a:rPr lang="en-US" dirty="0"/>
              <a:t> 24 Regular. </a:t>
            </a:r>
            <a:r>
              <a:rPr lang="en-US" dirty="0" err="1"/>
              <a:t>Mayúsculas</a:t>
            </a:r>
            <a:r>
              <a:rPr lang="en-US" dirty="0"/>
              <a:t>/</a:t>
            </a:r>
            <a:r>
              <a:rPr lang="en-US" dirty="0" err="1"/>
              <a:t>minúsculas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5449C-E9DC-314F-97E7-F9AF6D9012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7308" y="-21574"/>
            <a:ext cx="787400" cy="85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3EA3F3-CD07-6E43-B978-7CBCA35B0F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63671" y="5464943"/>
            <a:ext cx="4031717" cy="7385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FED91A-1D18-4942-9B9E-C0134697A2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2731" y="151523"/>
            <a:ext cx="35687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1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A243681-1016-E948-9F6A-88CCC0C2E841}"/>
              </a:ext>
            </a:extLst>
          </p:cNvPr>
          <p:cNvSpPr/>
          <p:nvPr userDrawn="1"/>
        </p:nvSpPr>
        <p:spPr>
          <a:xfrm>
            <a:off x="524058" y="2720662"/>
            <a:ext cx="11159942" cy="36699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043CC0-54E3-074B-9AC2-1FA3FD909C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434" y="866634"/>
            <a:ext cx="5472047" cy="7983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TÍTULO DIAPO</a:t>
            </a:r>
            <a:br>
              <a:rPr lang="en-US" dirty="0"/>
            </a:br>
            <a:r>
              <a:rPr lang="en-US" dirty="0"/>
              <a:t>CALIBRI 30 BOLD. MAYÚSCULAS.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71590-C8A0-FB40-AFAF-7FD14A6A0567}"/>
              </a:ext>
            </a:extLst>
          </p:cNvPr>
          <p:cNvSpPr/>
          <p:nvPr userDrawn="1"/>
        </p:nvSpPr>
        <p:spPr>
          <a:xfrm>
            <a:off x="524058" y="1"/>
            <a:ext cx="874024" cy="634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F3BD2FD-5366-304A-ADF4-EFE4CB756B1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61492" y="3831004"/>
            <a:ext cx="10323500" cy="2122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corrido. </a:t>
            </a:r>
            <a:r>
              <a:rPr lang="en-US" dirty="0" err="1"/>
              <a:t>Mayúsculas</a:t>
            </a:r>
            <a:r>
              <a:rPr lang="en-US" dirty="0"/>
              <a:t> y </a:t>
            </a:r>
            <a:r>
              <a:rPr lang="en-US" dirty="0" err="1"/>
              <a:t>minúsculas</a:t>
            </a:r>
            <a:r>
              <a:rPr lang="en-US" dirty="0"/>
              <a:t>. Calibri 24 regular.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AFE7CCB-4BD8-A543-9EF3-F8DD5EB184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61492" y="3034863"/>
            <a:ext cx="10323500" cy="6474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SUBTÍTULO. MAYÚSCULAS. CALIBRÍ BOLD 26.</a:t>
            </a:r>
          </a:p>
        </p:txBody>
      </p:sp>
    </p:spTree>
    <p:extLst>
      <p:ext uri="{BB962C8B-B14F-4D97-AF65-F5344CB8AC3E}">
        <p14:creationId xmlns:p14="http://schemas.microsoft.com/office/powerpoint/2010/main" val="152879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F85D959-4463-504D-9067-273131A91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571"/>
            <a:ext cx="12192000" cy="68795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072AE8-DA50-F440-A91C-0922DB0D1B1A}"/>
              </a:ext>
            </a:extLst>
          </p:cNvPr>
          <p:cNvSpPr/>
          <p:nvPr userDrawn="1"/>
        </p:nvSpPr>
        <p:spPr>
          <a:xfrm>
            <a:off x="0" y="-21570"/>
            <a:ext cx="12192000" cy="6879570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4F0368-F4FF-CA45-966D-D32C9D5F4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434" y="866634"/>
            <a:ext cx="5472047" cy="7983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TÍTULO DIAPO</a:t>
            </a:r>
            <a:br>
              <a:rPr lang="en-US" dirty="0"/>
            </a:br>
            <a:r>
              <a:rPr lang="en-US" dirty="0"/>
              <a:t>CALIBRI 30 BOLD. MAYÚSCULAS.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F7F0A3-E273-8A48-B35E-0A42502A6B03}"/>
              </a:ext>
            </a:extLst>
          </p:cNvPr>
          <p:cNvSpPr/>
          <p:nvPr userDrawn="1"/>
        </p:nvSpPr>
        <p:spPr>
          <a:xfrm>
            <a:off x="524058" y="1"/>
            <a:ext cx="874024" cy="6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A6D4EC-ADA9-4542-897E-2C6EB240A73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7434" y="2032929"/>
            <a:ext cx="5949718" cy="45179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corrido. Calibri 26 regular.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30F6FE-E229-774B-8068-A1EAEDE9824A}"/>
              </a:ext>
            </a:extLst>
          </p:cNvPr>
          <p:cNvCxnSpPr/>
          <p:nvPr userDrawn="1"/>
        </p:nvCxnSpPr>
        <p:spPr>
          <a:xfrm>
            <a:off x="6823880" y="2032929"/>
            <a:ext cx="0" cy="45179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958983E-5813-304F-9C73-A1A78B9C57D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283355" y="2032929"/>
            <a:ext cx="4112526" cy="45179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complementario</a:t>
            </a:r>
            <a:r>
              <a:rPr lang="en-US" dirty="0"/>
              <a:t>. Calibri 22 regular.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4FE303-6D42-524F-B4C6-8DFDB1BCC284}"/>
              </a:ext>
            </a:extLst>
          </p:cNvPr>
          <p:cNvSpPr txBox="1">
            <a:spLocks/>
          </p:cNvSpPr>
          <p:nvPr userDrawn="1"/>
        </p:nvSpPr>
        <p:spPr>
          <a:xfrm>
            <a:off x="11389495" y="6344970"/>
            <a:ext cx="573774" cy="513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C41B507-656F-9649-9F1F-FCEC473C4186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‹Nº›</a:t>
            </a:fld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A3C830-6183-444A-82C7-21C8843E1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84" b="15823"/>
          <a:stretch/>
        </p:blipFill>
        <p:spPr>
          <a:xfrm>
            <a:off x="10825765" y="284684"/>
            <a:ext cx="1127459" cy="3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9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3FC03E4-07A2-5E41-882C-9C6938790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571"/>
            <a:ext cx="12192000" cy="6879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FB85C7-964D-3A49-BDA5-2F83EDAED7EE}"/>
              </a:ext>
            </a:extLst>
          </p:cNvPr>
          <p:cNvSpPr/>
          <p:nvPr userDrawn="1"/>
        </p:nvSpPr>
        <p:spPr>
          <a:xfrm>
            <a:off x="0" y="-21571"/>
            <a:ext cx="12192000" cy="6879571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749030-E097-5F48-8978-3DE3183F50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434" y="866634"/>
            <a:ext cx="5472047" cy="7983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TÍTULO DIAPO</a:t>
            </a:r>
            <a:br>
              <a:rPr lang="en-US" dirty="0"/>
            </a:br>
            <a:r>
              <a:rPr lang="en-US" dirty="0"/>
              <a:t>CALIBRI 30 BOLD. MAYÚSCULAS.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4CAF46-317A-7340-A21C-7C936296EEFA}"/>
              </a:ext>
            </a:extLst>
          </p:cNvPr>
          <p:cNvSpPr/>
          <p:nvPr userDrawn="1"/>
        </p:nvSpPr>
        <p:spPr>
          <a:xfrm>
            <a:off x="524058" y="1"/>
            <a:ext cx="874024" cy="6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7AE945C-CF6D-CB40-B839-F5237794FA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5674" y="3173110"/>
            <a:ext cx="3302053" cy="83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1DB4D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TITULO ITEM 1. </a:t>
            </a:r>
          </a:p>
          <a:p>
            <a:pPr lvl="0"/>
            <a:r>
              <a:rPr lang="en-US" dirty="0"/>
              <a:t>CALIBRI 24 REGULAR.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08AC5A-C76F-BC45-91CC-A65B04EA1D85}"/>
              </a:ext>
            </a:extLst>
          </p:cNvPr>
          <p:cNvCxnSpPr>
            <a:cxnSpLocks/>
          </p:cNvCxnSpPr>
          <p:nvPr userDrawn="1"/>
        </p:nvCxnSpPr>
        <p:spPr>
          <a:xfrm>
            <a:off x="4121624" y="3173110"/>
            <a:ext cx="0" cy="32678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4B95661-A236-7E4E-A450-B8C1055994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05674" y="4044690"/>
            <a:ext cx="3302053" cy="2396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complementario</a:t>
            </a:r>
            <a:r>
              <a:rPr lang="en-US" dirty="0"/>
              <a:t>. Calibri 22 regular.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9E2519-9A29-AF4B-B91D-E5E45FE9A8D7}"/>
              </a:ext>
            </a:extLst>
          </p:cNvPr>
          <p:cNvSpPr/>
          <p:nvPr userDrawn="1"/>
        </p:nvSpPr>
        <p:spPr>
          <a:xfrm>
            <a:off x="1725062" y="2906979"/>
            <a:ext cx="874024" cy="6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9BA086-8522-0E42-A1CB-C69515EEB6AD}"/>
              </a:ext>
            </a:extLst>
          </p:cNvPr>
          <p:cNvCxnSpPr>
            <a:cxnSpLocks/>
          </p:cNvCxnSpPr>
          <p:nvPr userDrawn="1"/>
        </p:nvCxnSpPr>
        <p:spPr>
          <a:xfrm>
            <a:off x="8079473" y="3173110"/>
            <a:ext cx="0" cy="32678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2847ADA-C2D8-CD45-92F8-EBFE09871CC6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463523" y="4044690"/>
            <a:ext cx="3302053" cy="2396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complementario</a:t>
            </a:r>
            <a:r>
              <a:rPr lang="en-US" dirty="0"/>
              <a:t>. Calibri 22 regular.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036093-0E1B-6544-84AF-2CAA8D729DAC}"/>
              </a:ext>
            </a:extLst>
          </p:cNvPr>
          <p:cNvSpPr/>
          <p:nvPr userDrawn="1"/>
        </p:nvSpPr>
        <p:spPr>
          <a:xfrm>
            <a:off x="5682911" y="2906979"/>
            <a:ext cx="874024" cy="6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FEBF102-BB42-664E-B860-08AD3474AFCF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421374" y="4044690"/>
            <a:ext cx="3302053" cy="2396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complementario</a:t>
            </a:r>
            <a:r>
              <a:rPr lang="en-US" dirty="0"/>
              <a:t>. Calibri 22 regular.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CF833B0-12C8-2D4E-8D4B-E7FF0AD4398A}"/>
              </a:ext>
            </a:extLst>
          </p:cNvPr>
          <p:cNvSpPr/>
          <p:nvPr userDrawn="1"/>
        </p:nvSpPr>
        <p:spPr>
          <a:xfrm>
            <a:off x="9640762" y="2906979"/>
            <a:ext cx="874024" cy="6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D06C690F-774A-9B4F-BF26-BC37E751DF2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463525" y="3173110"/>
            <a:ext cx="3302053" cy="83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1DB4D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TITULO ITEM 2. </a:t>
            </a:r>
          </a:p>
          <a:p>
            <a:pPr lvl="0"/>
            <a:r>
              <a:rPr lang="en-US" dirty="0"/>
              <a:t>CALIBRI 24 REGULAR.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610C8AB-8DB2-C442-8A8A-7BB7B87E38A7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8435023" y="3173110"/>
            <a:ext cx="3302053" cy="83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1DB4D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TITULO ITEM 3. </a:t>
            </a:r>
          </a:p>
          <a:p>
            <a:pPr lvl="0"/>
            <a:r>
              <a:rPr lang="en-US" dirty="0"/>
              <a:t>CALIBRI 24 REGULAR.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14E24E9-B510-BA4F-B840-96957B709210}"/>
              </a:ext>
            </a:extLst>
          </p:cNvPr>
          <p:cNvSpPr txBox="1">
            <a:spLocks/>
          </p:cNvSpPr>
          <p:nvPr userDrawn="1"/>
        </p:nvSpPr>
        <p:spPr>
          <a:xfrm>
            <a:off x="11389495" y="6344970"/>
            <a:ext cx="573774" cy="513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C41B507-656F-9649-9F1F-FCEC473C4186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‹Nº›</a:t>
            </a:fld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AC72E6-FA1F-ED43-A461-6909F6E73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84" b="15823"/>
          <a:stretch/>
        </p:blipFill>
        <p:spPr>
          <a:xfrm>
            <a:off x="10825765" y="284684"/>
            <a:ext cx="1127459" cy="3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50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75CD58C-C703-5640-AA95-7D5299539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571"/>
            <a:ext cx="12192000" cy="68795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B4A4AE-EA9F-F440-9AAD-72B6357B1EDF}"/>
              </a:ext>
            </a:extLst>
          </p:cNvPr>
          <p:cNvSpPr/>
          <p:nvPr userDrawn="1"/>
        </p:nvSpPr>
        <p:spPr>
          <a:xfrm>
            <a:off x="505674" y="2497540"/>
            <a:ext cx="3302053" cy="3943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749030-E097-5F48-8978-3DE3183F50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434" y="866634"/>
            <a:ext cx="5472047" cy="7983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TÍTULO DIAPO</a:t>
            </a:r>
            <a:br>
              <a:rPr lang="en-US" dirty="0"/>
            </a:br>
            <a:r>
              <a:rPr lang="en-US" dirty="0"/>
              <a:t>CALIBRI 30 BOLD. MAYÚSCULAS.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4CAF46-317A-7340-A21C-7C936296EEFA}"/>
              </a:ext>
            </a:extLst>
          </p:cNvPr>
          <p:cNvSpPr/>
          <p:nvPr userDrawn="1"/>
        </p:nvSpPr>
        <p:spPr>
          <a:xfrm>
            <a:off x="524058" y="1"/>
            <a:ext cx="874024" cy="6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7AE945C-CF6D-CB40-B839-F5237794FA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5328" y="2592006"/>
            <a:ext cx="3042745" cy="83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item 1</a:t>
            </a:r>
          </a:p>
          <a:p>
            <a:pPr lvl="0"/>
            <a:r>
              <a:rPr lang="en-US" dirty="0"/>
              <a:t>Calibri 26 regular.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4B95661-A236-7E4E-A450-B8C1055994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35328" y="3649191"/>
            <a:ext cx="3042744" cy="2574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complementario</a:t>
            </a:r>
            <a:r>
              <a:rPr lang="en-US" dirty="0"/>
              <a:t>. Calibri 22 regular.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D7FE1B-8CCC-3149-B849-12DE1D2E2911}"/>
              </a:ext>
            </a:extLst>
          </p:cNvPr>
          <p:cNvSpPr/>
          <p:nvPr userDrawn="1"/>
        </p:nvSpPr>
        <p:spPr>
          <a:xfrm>
            <a:off x="4367990" y="2497540"/>
            <a:ext cx="3302053" cy="3943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8930626-A0B0-C449-B4DD-6E8B3F1C09D3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497644" y="2592006"/>
            <a:ext cx="3042745" cy="83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item 2</a:t>
            </a:r>
          </a:p>
          <a:p>
            <a:pPr lvl="0"/>
            <a:r>
              <a:rPr lang="en-US" dirty="0"/>
              <a:t>Calibri 26 regular.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B9F93129-8CF4-4047-84EF-C5BA99AF8B2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497644" y="3649191"/>
            <a:ext cx="3042744" cy="2574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complementario</a:t>
            </a:r>
            <a:r>
              <a:rPr lang="en-US" dirty="0"/>
              <a:t>. Calibri 22 regular.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994B71-E2C8-7541-BB9F-90B8F51E6409}"/>
              </a:ext>
            </a:extLst>
          </p:cNvPr>
          <p:cNvSpPr/>
          <p:nvPr userDrawn="1"/>
        </p:nvSpPr>
        <p:spPr>
          <a:xfrm>
            <a:off x="8216660" y="2497540"/>
            <a:ext cx="3302053" cy="3943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6AAEE87-6012-6944-8870-9699E5F90D0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46314" y="2592006"/>
            <a:ext cx="3042745" cy="83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item 3 </a:t>
            </a:r>
          </a:p>
          <a:p>
            <a:pPr lvl="0"/>
            <a:r>
              <a:rPr lang="en-US" dirty="0"/>
              <a:t>Calibri 26 regular.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5B6106D7-8262-CD47-A19C-C86DEA3BB79B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346314" y="3649191"/>
            <a:ext cx="3042744" cy="2574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complementario</a:t>
            </a:r>
            <a:r>
              <a:rPr lang="en-US" dirty="0"/>
              <a:t>. Calibri 22 regular.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B8AB3C0-6B48-3E46-9D17-A8BF6B65177E}"/>
              </a:ext>
            </a:extLst>
          </p:cNvPr>
          <p:cNvSpPr txBox="1">
            <a:spLocks/>
          </p:cNvSpPr>
          <p:nvPr userDrawn="1"/>
        </p:nvSpPr>
        <p:spPr>
          <a:xfrm>
            <a:off x="11389495" y="6344970"/>
            <a:ext cx="573774" cy="513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C41B507-656F-9649-9F1F-FCEC473C4186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‹Nº›</a:t>
            </a:fld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D79425-9AC8-E94D-95A7-E30AD5BD8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84" b="15823"/>
          <a:stretch/>
        </p:blipFill>
        <p:spPr>
          <a:xfrm>
            <a:off x="10825765" y="284684"/>
            <a:ext cx="1127459" cy="3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8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3CE962E-A710-0447-A2B9-0020A6A972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571"/>
            <a:ext cx="12192000" cy="6879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FB85C7-964D-3A49-BDA5-2F83EDAED7EE}"/>
              </a:ext>
            </a:extLst>
          </p:cNvPr>
          <p:cNvSpPr/>
          <p:nvPr userDrawn="1"/>
        </p:nvSpPr>
        <p:spPr>
          <a:xfrm>
            <a:off x="0" y="2272937"/>
            <a:ext cx="12192000" cy="4563494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2749030-E097-5F48-8978-3DE3183F50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434" y="866634"/>
            <a:ext cx="5472047" cy="7983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TÍTULO DIAPO</a:t>
            </a:r>
            <a:br>
              <a:rPr lang="en-US" dirty="0"/>
            </a:br>
            <a:r>
              <a:rPr lang="en-US" dirty="0"/>
              <a:t>CALIBRI 30 BOLD. MAYÚSCULAS.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4CAF46-317A-7340-A21C-7C936296EEFA}"/>
              </a:ext>
            </a:extLst>
          </p:cNvPr>
          <p:cNvSpPr/>
          <p:nvPr userDrawn="1"/>
        </p:nvSpPr>
        <p:spPr>
          <a:xfrm>
            <a:off x="524058" y="1"/>
            <a:ext cx="874024" cy="6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7AE945C-CF6D-CB40-B839-F5237794FA0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5674" y="3173110"/>
            <a:ext cx="5350089" cy="83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TITULO ITEM 1. </a:t>
            </a:r>
          </a:p>
          <a:p>
            <a:pPr lvl="0"/>
            <a:r>
              <a:rPr lang="en-US" dirty="0"/>
              <a:t>CALIBRI 24 REGULAR.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08AC5A-C76F-BC45-91CC-A65B04EA1D85}"/>
              </a:ext>
            </a:extLst>
          </p:cNvPr>
          <p:cNvCxnSpPr>
            <a:cxnSpLocks/>
          </p:cNvCxnSpPr>
          <p:nvPr userDrawn="1"/>
        </p:nvCxnSpPr>
        <p:spPr>
          <a:xfrm>
            <a:off x="6078865" y="3173110"/>
            <a:ext cx="0" cy="32678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4B95661-A236-7E4E-A450-B8C1055994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05674" y="4044690"/>
            <a:ext cx="5350089" cy="2396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complementario</a:t>
            </a:r>
            <a:r>
              <a:rPr lang="en-US" dirty="0"/>
              <a:t>. Calibri 22 regular.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9E2519-9A29-AF4B-B91D-E5E45FE9A8D7}"/>
              </a:ext>
            </a:extLst>
          </p:cNvPr>
          <p:cNvSpPr/>
          <p:nvPr userDrawn="1"/>
        </p:nvSpPr>
        <p:spPr>
          <a:xfrm>
            <a:off x="2743706" y="2906979"/>
            <a:ext cx="874024" cy="6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2847ADA-C2D8-CD45-92F8-EBFE09871CC6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272951" y="4044690"/>
            <a:ext cx="5350089" cy="23962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complementario</a:t>
            </a:r>
            <a:r>
              <a:rPr lang="en-US" dirty="0"/>
              <a:t>. Calibri 22 regular.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036093-0E1B-6544-84AF-2CAA8D729DAC}"/>
              </a:ext>
            </a:extLst>
          </p:cNvPr>
          <p:cNvSpPr/>
          <p:nvPr userDrawn="1"/>
        </p:nvSpPr>
        <p:spPr>
          <a:xfrm>
            <a:off x="8510985" y="2906979"/>
            <a:ext cx="874024" cy="6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D06C690F-774A-9B4F-BF26-BC37E751DF2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272953" y="3173110"/>
            <a:ext cx="5350089" cy="836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TITULO ITEM 2. </a:t>
            </a:r>
          </a:p>
          <a:p>
            <a:pPr lvl="0"/>
            <a:r>
              <a:rPr lang="en-US" dirty="0"/>
              <a:t>CALIBRI 24 REGULAR.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272FFE4-4E42-254B-A3A4-46DF68741104}"/>
              </a:ext>
            </a:extLst>
          </p:cNvPr>
          <p:cNvSpPr txBox="1">
            <a:spLocks/>
          </p:cNvSpPr>
          <p:nvPr userDrawn="1"/>
        </p:nvSpPr>
        <p:spPr>
          <a:xfrm>
            <a:off x="11389495" y="6344970"/>
            <a:ext cx="573774" cy="513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C41B507-656F-9649-9F1F-FCEC473C4186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‹Nº›</a:t>
            </a:fld>
            <a:endParaRPr 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B8D9D97-E4A3-E04E-AAB2-E4BB197F8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84" b="15823"/>
          <a:stretch/>
        </p:blipFill>
        <p:spPr>
          <a:xfrm>
            <a:off x="10825765" y="284684"/>
            <a:ext cx="1127459" cy="3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3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c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90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A1FC874-4803-B14E-A762-12C9492C96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82"/>
          <a:stretch/>
        </p:blipFill>
        <p:spPr>
          <a:xfrm>
            <a:off x="1" y="-104503"/>
            <a:ext cx="4899546" cy="69625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8558FC-AC46-CE4E-884F-7773F8710E33}"/>
              </a:ext>
            </a:extLst>
          </p:cNvPr>
          <p:cNvSpPr/>
          <p:nvPr userDrawn="1"/>
        </p:nvSpPr>
        <p:spPr>
          <a:xfrm>
            <a:off x="0" y="0"/>
            <a:ext cx="4899547" cy="6858000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06040F-8488-074A-B689-FF994BA2538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48015" y="1523206"/>
            <a:ext cx="6556160" cy="2038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corrido. Calibri 24 regular.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7C648EF-F907-BD4F-994F-045FB23438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434" y="866634"/>
            <a:ext cx="4024679" cy="20915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TÍTULO DIAPO</a:t>
            </a:r>
            <a:br>
              <a:rPr lang="en-US" dirty="0"/>
            </a:br>
            <a:r>
              <a:rPr lang="en-US" dirty="0"/>
              <a:t>CALIBRI 30 BOLD. MAYÚSCULAS.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88E3FD7-B5AE-0A4B-8D47-4E28877B8B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7433" y="3194293"/>
            <a:ext cx="4024680" cy="2032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5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complementario</a:t>
            </a:r>
            <a:r>
              <a:rPr lang="en-US" dirty="0"/>
              <a:t>. </a:t>
            </a:r>
          </a:p>
          <a:p>
            <a:r>
              <a:rPr lang="en-US" dirty="0"/>
              <a:t>Calibri 24 regular.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CC71F9-C2A6-5A42-B262-6DB708EC9A55}"/>
              </a:ext>
            </a:extLst>
          </p:cNvPr>
          <p:cNvCxnSpPr/>
          <p:nvPr userDrawn="1"/>
        </p:nvCxnSpPr>
        <p:spPr>
          <a:xfrm>
            <a:off x="331938" y="2958194"/>
            <a:ext cx="42356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99386FC-7816-374C-9ABA-F20FDDA54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058" y="0"/>
            <a:ext cx="787400" cy="63500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1B6ED02-8D6E-9348-8725-8E05BE2178D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248015" y="3684895"/>
            <a:ext cx="6556159" cy="2797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8043CC0-54E3-074B-9AC2-1FA3FD909C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434" y="866634"/>
            <a:ext cx="5472047" cy="7983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TÍTULO DIAPO</a:t>
            </a:r>
            <a:br>
              <a:rPr lang="en-US" dirty="0"/>
            </a:br>
            <a:r>
              <a:rPr lang="en-US" dirty="0"/>
              <a:t>CALIBRI 30 BOLD. MAYÚSCULAS.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71590-C8A0-FB40-AFAF-7FD14A6A0567}"/>
              </a:ext>
            </a:extLst>
          </p:cNvPr>
          <p:cNvSpPr/>
          <p:nvPr userDrawn="1"/>
        </p:nvSpPr>
        <p:spPr>
          <a:xfrm>
            <a:off x="524058" y="1"/>
            <a:ext cx="874024" cy="634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F3BD2FD-5366-304A-ADF4-EFE4CB756B1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48480" y="3189131"/>
            <a:ext cx="6936512" cy="2733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corrido. </a:t>
            </a:r>
            <a:r>
              <a:rPr lang="en-US" dirty="0" err="1"/>
              <a:t>Mayúsculas</a:t>
            </a:r>
            <a:r>
              <a:rPr lang="en-US" dirty="0"/>
              <a:t> y </a:t>
            </a:r>
            <a:r>
              <a:rPr lang="en-US" dirty="0" err="1"/>
              <a:t>minúsculas</a:t>
            </a:r>
            <a:r>
              <a:rPr lang="en-US" dirty="0"/>
              <a:t>. Calibri 24 regular.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AFE7CCB-4BD8-A543-9EF3-F8DD5EB184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48480" y="2468161"/>
            <a:ext cx="6936512" cy="5798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SUBTÍTULO. MAYÚSCULAS. CALIBRÍ BOLD 26.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B1FE83E-3C5E-A841-823E-81D3BA85028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24059" y="2468161"/>
            <a:ext cx="3641541" cy="3454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3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_SIN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7171590-C8A0-FB40-AFAF-7FD14A6A0567}"/>
              </a:ext>
            </a:extLst>
          </p:cNvPr>
          <p:cNvSpPr/>
          <p:nvPr userDrawn="1"/>
        </p:nvSpPr>
        <p:spPr>
          <a:xfrm>
            <a:off x="524058" y="1"/>
            <a:ext cx="874024" cy="634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F3BD2FD-5366-304A-ADF4-EFE4CB756B1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524058" y="1289600"/>
            <a:ext cx="5155382" cy="50908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corrido. </a:t>
            </a:r>
            <a:r>
              <a:rPr lang="en-US" dirty="0" err="1"/>
              <a:t>Mayúsculas</a:t>
            </a:r>
            <a:r>
              <a:rPr lang="en-US" dirty="0"/>
              <a:t> y </a:t>
            </a:r>
            <a:r>
              <a:rPr lang="en-US" dirty="0" err="1"/>
              <a:t>minúsculas</a:t>
            </a:r>
            <a:r>
              <a:rPr lang="en-US" dirty="0"/>
              <a:t>. Calibri 24 regular.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B1FE83E-3C5E-A841-823E-81D3BA85028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04596" y="1289600"/>
            <a:ext cx="5367283" cy="50908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1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8043CC0-54E3-074B-9AC2-1FA3FD909C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434" y="866634"/>
            <a:ext cx="5472047" cy="7983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TÍTULO DIAPO</a:t>
            </a:r>
            <a:br>
              <a:rPr lang="en-US" dirty="0"/>
            </a:br>
            <a:r>
              <a:rPr lang="en-US" dirty="0"/>
              <a:t>CALIBRI 30 BOLD. MAYÚSCULAS.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71590-C8A0-FB40-AFAF-7FD14A6A0567}"/>
              </a:ext>
            </a:extLst>
          </p:cNvPr>
          <p:cNvSpPr/>
          <p:nvPr userDrawn="1"/>
        </p:nvSpPr>
        <p:spPr>
          <a:xfrm>
            <a:off x="524058" y="1"/>
            <a:ext cx="874024" cy="634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F3BD2FD-5366-304A-ADF4-EFE4CB756B1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298807" y="2468161"/>
            <a:ext cx="2273072" cy="3454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corrido. </a:t>
            </a:r>
            <a:r>
              <a:rPr lang="en-US" dirty="0" err="1"/>
              <a:t>Mayúsculas</a:t>
            </a:r>
            <a:r>
              <a:rPr lang="en-US" dirty="0"/>
              <a:t> y </a:t>
            </a:r>
            <a:r>
              <a:rPr lang="en-US" dirty="0" err="1"/>
              <a:t>minúsculas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Calibri 20 regular.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B1FE83E-3C5E-A841-823E-81D3BA85028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24058" y="2468160"/>
            <a:ext cx="8061141" cy="39529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E0705B-EECC-6E47-AE14-D09E5F5A0A6D}"/>
              </a:ext>
            </a:extLst>
          </p:cNvPr>
          <p:cNvCxnSpPr/>
          <p:nvPr userDrawn="1"/>
        </p:nvCxnSpPr>
        <p:spPr>
          <a:xfrm>
            <a:off x="9174480" y="2468160"/>
            <a:ext cx="0" cy="39529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91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e image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8043CC0-54E3-074B-9AC2-1FA3FD909C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434" y="866634"/>
            <a:ext cx="5472047" cy="7983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TÍTULO DIAPO</a:t>
            </a:r>
            <a:br>
              <a:rPr lang="en-US" dirty="0"/>
            </a:br>
            <a:r>
              <a:rPr lang="en-US" dirty="0"/>
              <a:t>CALIBRI 30 BOLD. MAYÚSCULAS.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71590-C8A0-FB40-AFAF-7FD14A6A0567}"/>
              </a:ext>
            </a:extLst>
          </p:cNvPr>
          <p:cNvSpPr/>
          <p:nvPr userDrawn="1"/>
        </p:nvSpPr>
        <p:spPr>
          <a:xfrm>
            <a:off x="524058" y="1"/>
            <a:ext cx="874024" cy="634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F3BD2FD-5366-304A-ADF4-EFE4CB756B1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9298807" y="2468161"/>
            <a:ext cx="2273072" cy="3454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corrido. </a:t>
            </a:r>
            <a:r>
              <a:rPr lang="en-US" dirty="0" err="1"/>
              <a:t>Mayúsculas</a:t>
            </a:r>
            <a:r>
              <a:rPr lang="en-US" dirty="0"/>
              <a:t> y </a:t>
            </a:r>
            <a:r>
              <a:rPr lang="en-US" dirty="0" err="1"/>
              <a:t>minúsculas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Calibri 20 regular.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B1FE83E-3C5E-A841-823E-81D3BA85028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24058" y="2468160"/>
            <a:ext cx="8061141" cy="39529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7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bullet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8043CC0-54E3-074B-9AC2-1FA3FD909C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434" y="866634"/>
            <a:ext cx="5472047" cy="7983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TÍTULO DIAPO</a:t>
            </a:r>
            <a:br>
              <a:rPr lang="en-US" dirty="0"/>
            </a:br>
            <a:r>
              <a:rPr lang="en-US" dirty="0"/>
              <a:t>CALIBRI 30 BOLD. MAYÚSCULAS.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71590-C8A0-FB40-AFAF-7FD14A6A0567}"/>
              </a:ext>
            </a:extLst>
          </p:cNvPr>
          <p:cNvSpPr/>
          <p:nvPr userDrawn="1"/>
        </p:nvSpPr>
        <p:spPr>
          <a:xfrm>
            <a:off x="524058" y="1"/>
            <a:ext cx="874024" cy="634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F3BD2FD-5366-304A-ADF4-EFE4CB756B1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7434" y="2264570"/>
            <a:ext cx="2630886" cy="4105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introductorio</a:t>
            </a:r>
            <a:r>
              <a:rPr lang="en-US" dirty="0"/>
              <a:t> a bullets. </a:t>
            </a:r>
            <a:r>
              <a:rPr lang="en-US" dirty="0" err="1"/>
              <a:t>Mayúsculas</a:t>
            </a:r>
            <a:r>
              <a:rPr lang="en-US" dirty="0"/>
              <a:t> y </a:t>
            </a:r>
            <a:r>
              <a:rPr lang="en-US" dirty="0" err="1"/>
              <a:t>minúsculas</a:t>
            </a:r>
            <a:r>
              <a:rPr lang="en-US" dirty="0"/>
              <a:t>. Calibri 24 regular.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FDD53-8FE9-2F4C-B920-8454522D276D}"/>
              </a:ext>
            </a:extLst>
          </p:cNvPr>
          <p:cNvCxnSpPr/>
          <p:nvPr userDrawn="1"/>
        </p:nvCxnSpPr>
        <p:spPr>
          <a:xfrm>
            <a:off x="3190240" y="2264570"/>
            <a:ext cx="0" cy="41057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2537414-37E3-7849-8384-EC7ECEF507DC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3424473" y="2264570"/>
            <a:ext cx="8339707" cy="41057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Bullets. </a:t>
            </a:r>
            <a:r>
              <a:rPr lang="en-US" dirty="0" err="1"/>
              <a:t>Mayúsculas</a:t>
            </a:r>
            <a:r>
              <a:rPr lang="en-US" dirty="0"/>
              <a:t> y </a:t>
            </a:r>
            <a:r>
              <a:rPr lang="en-US" dirty="0" err="1"/>
              <a:t>minúsculas</a:t>
            </a:r>
            <a:r>
              <a:rPr lang="en-US" dirty="0"/>
              <a:t>. Calibri 22 regular.</a:t>
            </a:r>
          </a:p>
        </p:txBody>
      </p:sp>
    </p:spTree>
    <p:extLst>
      <p:ext uri="{BB962C8B-B14F-4D97-AF65-F5344CB8AC3E}">
        <p14:creationId xmlns:p14="http://schemas.microsoft.com/office/powerpoint/2010/main" val="86566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y bulle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A243681-1016-E948-9F6A-88CCC0C2E841}"/>
              </a:ext>
            </a:extLst>
          </p:cNvPr>
          <p:cNvSpPr/>
          <p:nvPr userDrawn="1"/>
        </p:nvSpPr>
        <p:spPr>
          <a:xfrm>
            <a:off x="0" y="4071790"/>
            <a:ext cx="12192000" cy="27862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043CC0-54E3-074B-9AC2-1FA3FD909C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434" y="866634"/>
            <a:ext cx="5472047" cy="7983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TÍTULO DIAPO</a:t>
            </a:r>
            <a:br>
              <a:rPr lang="en-US" dirty="0"/>
            </a:br>
            <a:r>
              <a:rPr lang="en-US" dirty="0"/>
              <a:t>CALIBRI 30 BOLD. MAYÚSCULAS.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71590-C8A0-FB40-AFAF-7FD14A6A0567}"/>
              </a:ext>
            </a:extLst>
          </p:cNvPr>
          <p:cNvSpPr/>
          <p:nvPr userDrawn="1"/>
        </p:nvSpPr>
        <p:spPr>
          <a:xfrm>
            <a:off x="524058" y="1"/>
            <a:ext cx="874024" cy="634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EC61824-1451-5E42-B5B1-8C8C5E1EE3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7434" y="2032930"/>
            <a:ext cx="11013038" cy="1792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corrido. Calibri 24 regular.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F3BD2FD-5366-304A-ADF4-EFE4CB756B1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7434" y="4380931"/>
            <a:ext cx="11013038" cy="22306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Bullets. Calibri 23 regular.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7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8043CC0-54E3-074B-9AC2-1FA3FD909C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7434" y="866634"/>
            <a:ext cx="5472047" cy="79839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3000" b="1" i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TÍTULO DIAPO</a:t>
            </a:r>
            <a:br>
              <a:rPr lang="en-US" dirty="0"/>
            </a:br>
            <a:r>
              <a:rPr lang="en-US" dirty="0"/>
              <a:t>CALIBRI 30 BOLD. MAYÚSCULAS.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171590-C8A0-FB40-AFAF-7FD14A6A0567}"/>
              </a:ext>
            </a:extLst>
          </p:cNvPr>
          <p:cNvSpPr/>
          <p:nvPr userDrawn="1"/>
        </p:nvSpPr>
        <p:spPr>
          <a:xfrm>
            <a:off x="524058" y="1"/>
            <a:ext cx="874024" cy="634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EC61824-1451-5E42-B5B1-8C8C5E1EE3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98586" y="2479251"/>
            <a:ext cx="4886406" cy="4976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1DB4D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SUBTÍTULO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9AF17C-9671-F046-B643-8B5F0C23D93F}"/>
              </a:ext>
            </a:extLst>
          </p:cNvPr>
          <p:cNvSpPr/>
          <p:nvPr userDrawn="1"/>
        </p:nvSpPr>
        <p:spPr>
          <a:xfrm>
            <a:off x="524058" y="2468161"/>
            <a:ext cx="5541462" cy="3922479"/>
          </a:xfrm>
          <a:prstGeom prst="rect">
            <a:avLst/>
          </a:prstGeom>
          <a:solidFill>
            <a:srgbClr val="1DB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F042595-D038-1247-A18F-DA967D24D05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47731" y="2704494"/>
            <a:ext cx="5002829" cy="34524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corrido. </a:t>
            </a:r>
            <a:r>
              <a:rPr lang="en-US" dirty="0" err="1"/>
              <a:t>Mayúsculas</a:t>
            </a:r>
            <a:r>
              <a:rPr lang="en-US" dirty="0"/>
              <a:t> y </a:t>
            </a:r>
            <a:r>
              <a:rPr lang="en-US" dirty="0" err="1"/>
              <a:t>minúsculas</a:t>
            </a:r>
            <a:r>
              <a:rPr lang="en-US" dirty="0"/>
              <a:t>. Calibri 28 regular.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5B6B1CE-F1A1-ED4E-88B4-9BF38CBF16D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398586" y="3078690"/>
            <a:ext cx="4886406" cy="30782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corrido. Calibri 22 regular.</a:t>
            </a:r>
          </a:p>
        </p:txBody>
      </p:sp>
    </p:spTree>
    <p:extLst>
      <p:ext uri="{BB962C8B-B14F-4D97-AF65-F5344CB8AC3E}">
        <p14:creationId xmlns:p14="http://schemas.microsoft.com/office/powerpoint/2010/main" val="253548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DEC8BB-215A-314A-BAC8-3E407FB04D7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24058" y="0"/>
            <a:ext cx="787400" cy="635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78285C-5067-9143-80F0-B9334D271C49}"/>
              </a:ext>
            </a:extLst>
          </p:cNvPr>
          <p:cNvSpPr txBox="1">
            <a:spLocks/>
          </p:cNvSpPr>
          <p:nvPr userDrawn="1"/>
        </p:nvSpPr>
        <p:spPr>
          <a:xfrm>
            <a:off x="11554726" y="6421170"/>
            <a:ext cx="573774" cy="5130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C41B507-656F-9649-9F1F-FCEC473C4186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‹Nº›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13865-EA81-CC41-9F6D-08A6ADDCA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384" b="15823"/>
          <a:stretch/>
        </p:blipFill>
        <p:spPr>
          <a:xfrm>
            <a:off x="10825765" y="284684"/>
            <a:ext cx="1127459" cy="3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7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7" r:id="rId4"/>
    <p:sldLayoutId id="2147483663" r:id="rId5"/>
    <p:sldLayoutId id="2147483668" r:id="rId6"/>
    <p:sldLayoutId id="2147483665" r:id="rId7"/>
    <p:sldLayoutId id="2147483651" r:id="rId8"/>
    <p:sldLayoutId id="2147483664" r:id="rId9"/>
    <p:sldLayoutId id="2147483661" r:id="rId10"/>
    <p:sldLayoutId id="2147483652" r:id="rId11"/>
    <p:sldLayoutId id="2147483653" r:id="rId12"/>
    <p:sldLayoutId id="2147483660" r:id="rId13"/>
    <p:sldLayoutId id="2147483666" r:id="rId14"/>
    <p:sldLayoutId id="2147483654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166F7A3A-6095-4270-9B30-D05267E358C1}"/>
              </a:ext>
            </a:extLst>
          </p:cNvPr>
          <p:cNvSpPr txBox="1">
            <a:spLocks/>
          </p:cNvSpPr>
          <p:nvPr/>
        </p:nvSpPr>
        <p:spPr>
          <a:xfrm>
            <a:off x="4884413" y="449477"/>
            <a:ext cx="6523816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Calibri"/>
                <a:cs typeface="Calibri"/>
              </a:rPr>
              <a:t>Regional Association of Oil, Gas and Biofuels Sector Companies In Latin America and the Caribbean</a:t>
            </a:r>
            <a:endParaRPr lang="es-UY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9A4A98-E51D-49CA-A667-EA3D2773A9DF}"/>
              </a:ext>
            </a:extLst>
          </p:cNvPr>
          <p:cNvSpPr txBox="1"/>
          <p:nvPr/>
        </p:nvSpPr>
        <p:spPr>
          <a:xfrm>
            <a:off x="4767992" y="4219916"/>
            <a:ext cx="6756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>
                    <a:lumMod val="85000"/>
                  </a:schemeClr>
                </a:solidFill>
              </a:rPr>
              <a:t>Sub-regional Workshop on the assessment of the level of oil spill response planning and readiness management for the </a:t>
            </a:r>
            <a:r>
              <a:rPr lang="en-GB" sz="2000" b="1" i="1" dirty="0">
                <a:solidFill>
                  <a:schemeClr val="bg1">
                    <a:lumMod val="85000"/>
                  </a:schemeClr>
                </a:solidFill>
              </a:rPr>
              <a:t>Central and Eastern Mediterranean</a:t>
            </a:r>
            <a:endParaRPr lang="en-US" sz="2000" b="1" i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23 November 2021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A96CBF9-79B0-4AE2-971D-52C7803ED945}"/>
              </a:ext>
            </a:extLst>
          </p:cNvPr>
          <p:cNvSpPr txBox="1">
            <a:spLocks/>
          </p:cNvSpPr>
          <p:nvPr/>
        </p:nvSpPr>
        <p:spPr>
          <a:xfrm>
            <a:off x="4884414" y="1666821"/>
            <a:ext cx="7307586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400"/>
              </a:lnSpc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Calibri"/>
                <a:cs typeface="Calibri"/>
              </a:rPr>
              <a:t>Institutional Experience in the use of the Readiness Evaluation Tool for Oil Spills</a:t>
            </a:r>
          </a:p>
          <a:p>
            <a:pPr algn="l">
              <a:lnSpc>
                <a:spcPts val="3400"/>
              </a:lnSpc>
              <a:spcAft>
                <a:spcPts val="1200"/>
              </a:spcAft>
            </a:pPr>
            <a:endParaRPr lang="en-US" sz="32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2500" dirty="0">
                <a:solidFill>
                  <a:schemeClr val="bg1"/>
                </a:solidFill>
                <a:latin typeface="Calibri"/>
                <a:cs typeface="Calibri"/>
              </a:rPr>
              <a:t>Miguel Moyano | Executive Secretary</a:t>
            </a:r>
            <a:endParaRPr lang="es-UY" sz="2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81139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7B1B9D-EDEE-7C4F-8B62-8216616EE452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D7ACE-876E-9D42-ACBC-07D7B8DF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65077" y="5752681"/>
            <a:ext cx="3878297" cy="710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A8D3BF-CB2F-E140-8F18-F0A63B808B75}"/>
              </a:ext>
            </a:extLst>
          </p:cNvPr>
          <p:cNvSpPr txBox="1"/>
          <p:nvPr/>
        </p:nvSpPr>
        <p:spPr>
          <a:xfrm>
            <a:off x="425558" y="131576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ARPEL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BE3D8-AA9A-C841-886D-2392DB4AF5CA}"/>
              </a:ext>
            </a:extLst>
          </p:cNvPr>
          <p:cNvSpPr txBox="1"/>
          <p:nvPr/>
        </p:nvSpPr>
        <p:spPr>
          <a:xfrm>
            <a:off x="451821" y="1198962"/>
            <a:ext cx="1895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17" name="object 21">
            <a:extLst>
              <a:ext uri="{FF2B5EF4-FFF2-40B4-BE49-F238E27FC236}">
                <a16:creationId xmlns:a16="http://schemas.microsoft.com/office/drawing/2014/main" id="{2FC54EF2-018B-E748-A571-1245BD1F09CF}"/>
              </a:ext>
            </a:extLst>
          </p:cNvPr>
          <p:cNvSpPr txBox="1"/>
          <p:nvPr/>
        </p:nvSpPr>
        <p:spPr>
          <a:xfrm>
            <a:off x="7039213" y="4766358"/>
            <a:ext cx="1936377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300" b="1" dirty="0">
                <a:solidFill>
                  <a:srgbClr val="FFFFFF"/>
                </a:solidFill>
                <a:latin typeface="Calibri"/>
                <a:cs typeface="Calibri"/>
              </a:rPr>
              <a:t>www.arpel.org</a:t>
            </a:r>
            <a:endParaRPr sz="2300" b="1" dirty="0">
              <a:latin typeface="Calibri"/>
              <a:cs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BECA87-C637-054C-9838-BE92106A77B6}"/>
              </a:ext>
            </a:extLst>
          </p:cNvPr>
          <p:cNvGrpSpPr/>
          <p:nvPr/>
        </p:nvGrpSpPr>
        <p:grpSpPr>
          <a:xfrm>
            <a:off x="9384382" y="4766358"/>
            <a:ext cx="1947343" cy="405384"/>
            <a:chOff x="8955193" y="3313926"/>
            <a:chExt cx="1947343" cy="405384"/>
          </a:xfrm>
        </p:grpSpPr>
        <p:sp>
          <p:nvSpPr>
            <p:cNvPr id="14" name="object 21">
              <a:extLst>
                <a:ext uri="{FF2B5EF4-FFF2-40B4-BE49-F238E27FC236}">
                  <a16:creationId xmlns:a16="http://schemas.microsoft.com/office/drawing/2014/main" id="{BBD95794-F054-294F-A4E5-C6E62C520C23}"/>
                </a:ext>
              </a:extLst>
            </p:cNvPr>
            <p:cNvSpPr txBox="1"/>
            <p:nvPr/>
          </p:nvSpPr>
          <p:spPr>
            <a:xfrm>
              <a:off x="9377901" y="3389780"/>
              <a:ext cx="1524635" cy="228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dirty="0">
                  <a:solidFill>
                    <a:srgbClr val="FFFFFF"/>
                  </a:solidFill>
                  <a:latin typeface="Calibri"/>
                  <a:cs typeface="Calibri"/>
                </a:rPr>
                <a:t>@ARPEL_</a:t>
              </a:r>
              <a:r>
                <a:rPr sz="1600" spc="-35" dirty="0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r>
                <a:rPr sz="1600" spc="-15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r>
                <a:rPr sz="1600" spc="-5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600" spc="-35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600" spc="-5" dirty="0">
                  <a:solidFill>
                    <a:srgbClr val="FFFFFF"/>
                  </a:solidFill>
                  <a:latin typeface="Calibri"/>
                  <a:cs typeface="Calibri"/>
                </a:rPr>
                <a:t>oleo</a:t>
              </a:r>
              <a:endParaRPr sz="1600" dirty="0">
                <a:latin typeface="Calibri"/>
                <a:cs typeface="Calibri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D57774-D57F-D24B-8351-ED6FC2162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5193" y="3313926"/>
              <a:ext cx="408432" cy="40538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9BEF8D-1F7A-CB4E-8C46-FDA9C2425346}"/>
              </a:ext>
            </a:extLst>
          </p:cNvPr>
          <p:cNvGrpSpPr/>
          <p:nvPr/>
        </p:nvGrpSpPr>
        <p:grpSpPr>
          <a:xfrm>
            <a:off x="9384382" y="5347298"/>
            <a:ext cx="1773353" cy="405384"/>
            <a:chOff x="8955193" y="3894866"/>
            <a:chExt cx="1773353" cy="405384"/>
          </a:xfrm>
        </p:grpSpPr>
        <p:sp>
          <p:nvSpPr>
            <p:cNvPr id="15" name="object 22">
              <a:extLst>
                <a:ext uri="{FF2B5EF4-FFF2-40B4-BE49-F238E27FC236}">
                  <a16:creationId xmlns:a16="http://schemas.microsoft.com/office/drawing/2014/main" id="{EF3F6A4E-1DB7-1843-B2B7-994683254BC1}"/>
                </a:ext>
              </a:extLst>
            </p:cNvPr>
            <p:cNvSpPr txBox="1"/>
            <p:nvPr/>
          </p:nvSpPr>
          <p:spPr>
            <a:xfrm>
              <a:off x="9377901" y="3970720"/>
              <a:ext cx="1350645" cy="228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spc="-30" dirty="0">
                  <a:solidFill>
                    <a:srgbClr val="FFFFFF"/>
                  </a:solidFill>
                  <a:latin typeface="Calibri"/>
                  <a:cs typeface="Calibri"/>
                </a:rPr>
                <a:t>/</a:t>
              </a:r>
              <a:r>
                <a:rPr sz="1600" spc="-20" dirty="0">
                  <a:solidFill>
                    <a:srgbClr val="FFFFFF"/>
                  </a:solidFill>
                  <a:latin typeface="Calibri"/>
                  <a:cs typeface="Calibri"/>
                </a:rPr>
                <a:t>c</a:t>
              </a:r>
              <a:r>
                <a:rPr sz="1600" spc="-5" dirty="0">
                  <a:solidFill>
                    <a:srgbClr val="FFFFFF"/>
                  </a:solidFill>
                  <a:latin typeface="Calibri"/>
                  <a:cs typeface="Calibri"/>
                </a:rPr>
                <a:t>ompa</a:t>
              </a:r>
              <a:r>
                <a:rPr sz="1600" spc="-30" dirty="0">
                  <a:solidFill>
                    <a:srgbClr val="FFFFFF"/>
                  </a:solidFill>
                  <a:latin typeface="Calibri"/>
                  <a:cs typeface="Calibri"/>
                </a:rPr>
                <a:t>n</a:t>
              </a:r>
              <a:r>
                <a:rPr sz="1600" spc="-5" dirty="0">
                  <a:solidFill>
                    <a:srgbClr val="FFFFFF"/>
                  </a:solidFill>
                  <a:latin typeface="Calibri"/>
                  <a:cs typeface="Calibri"/>
                </a:rPr>
                <a:t>y</a:t>
              </a:r>
              <a:r>
                <a:rPr sz="1600" spc="-35" dirty="0">
                  <a:solidFill>
                    <a:srgbClr val="FFFFFF"/>
                  </a:solidFill>
                  <a:latin typeface="Calibri"/>
                  <a:cs typeface="Calibri"/>
                </a:rPr>
                <a:t>/</a:t>
              </a:r>
              <a:r>
                <a:rPr sz="1600" dirty="0">
                  <a:solidFill>
                    <a:srgbClr val="FFFFFF"/>
                  </a:solidFill>
                  <a:latin typeface="Calibri"/>
                  <a:cs typeface="Calibri"/>
                </a:rPr>
                <a:t>arpel</a:t>
              </a:r>
              <a:endParaRPr sz="1600" dirty="0">
                <a:latin typeface="Calibri"/>
                <a:cs typeface="Calibri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01016C5-FB4A-EA41-882F-6B463B5A7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5193" y="3894866"/>
              <a:ext cx="408432" cy="40538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E68D6C-3293-A645-8117-E1ED5C9E2E2E}"/>
              </a:ext>
            </a:extLst>
          </p:cNvPr>
          <p:cNvGrpSpPr/>
          <p:nvPr/>
        </p:nvGrpSpPr>
        <p:grpSpPr>
          <a:xfrm>
            <a:off x="9384382" y="5913590"/>
            <a:ext cx="1468552" cy="405384"/>
            <a:chOff x="8955193" y="4461158"/>
            <a:chExt cx="1468552" cy="405384"/>
          </a:xfrm>
        </p:grpSpPr>
        <p:sp>
          <p:nvSpPr>
            <p:cNvPr id="16" name="object 23">
              <a:extLst>
                <a:ext uri="{FF2B5EF4-FFF2-40B4-BE49-F238E27FC236}">
                  <a16:creationId xmlns:a16="http://schemas.microsoft.com/office/drawing/2014/main" id="{D1BA6904-AC09-F14E-8B04-A8B8032DEC23}"/>
                </a:ext>
              </a:extLst>
            </p:cNvPr>
            <p:cNvSpPr txBox="1"/>
            <p:nvPr/>
          </p:nvSpPr>
          <p:spPr>
            <a:xfrm>
              <a:off x="9377901" y="4537012"/>
              <a:ext cx="1045844" cy="2286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spc="-5" dirty="0">
                  <a:solidFill>
                    <a:srgbClr val="FFFFFF"/>
                  </a:solidFill>
                  <a:latin typeface="Calibri"/>
                  <a:cs typeface="Calibri"/>
                </a:rPr>
                <a:t>Cana</a:t>
              </a:r>
              <a:r>
                <a:rPr sz="1600" dirty="0">
                  <a:solidFill>
                    <a:srgbClr val="FFFFFF"/>
                  </a:solidFill>
                  <a:latin typeface="Calibri"/>
                  <a:cs typeface="Calibri"/>
                </a:rPr>
                <a:t>l ARPEL</a:t>
              </a:r>
              <a:endParaRPr sz="1600" dirty="0">
                <a:latin typeface="Calibri"/>
                <a:cs typeface="Calibri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F0AAEC-80FE-3B47-B361-DB2273ED0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55193" y="4461158"/>
              <a:ext cx="408432" cy="405384"/>
            </a:xfrm>
            <a:prstGeom prst="rect">
              <a:avLst/>
            </a:prstGeom>
          </p:spPr>
        </p:pic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AE557-12FA-134E-9DE4-3BAC92270C1A}"/>
              </a:ext>
            </a:extLst>
          </p:cNvPr>
          <p:cNvCxnSpPr/>
          <p:nvPr/>
        </p:nvCxnSpPr>
        <p:spPr>
          <a:xfrm>
            <a:off x="9170296" y="4766358"/>
            <a:ext cx="0" cy="15526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8899363-8488-1A4C-8D29-FBE8CE201D00}"/>
              </a:ext>
            </a:extLst>
          </p:cNvPr>
          <p:cNvSpPr/>
          <p:nvPr/>
        </p:nvSpPr>
        <p:spPr>
          <a:xfrm>
            <a:off x="527497" y="0"/>
            <a:ext cx="924480" cy="903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4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94769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D7E116-2161-C34E-86F6-C015FA9E4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91862"/>
            <a:ext cx="12184536" cy="49661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94907B-4FED-5B48-9800-4B9E3D09FD9E}"/>
              </a:ext>
            </a:extLst>
          </p:cNvPr>
          <p:cNvSpPr/>
          <p:nvPr/>
        </p:nvSpPr>
        <p:spPr>
          <a:xfrm>
            <a:off x="3732" y="1891862"/>
            <a:ext cx="12184537" cy="1755229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4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36151705-684B-464F-8B35-1BAF8845BB8F}"/>
              </a:ext>
            </a:extLst>
          </p:cNvPr>
          <p:cNvSpPr txBox="1">
            <a:spLocks noChangeArrowheads="1"/>
          </p:cNvSpPr>
          <p:nvPr/>
        </p:nvSpPr>
        <p:spPr>
          <a:xfrm>
            <a:off x="974557" y="2162503"/>
            <a:ext cx="9757611" cy="1389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00"/>
              </a:lnSpc>
              <a:buFont typeface="Monotype Sorts" pitchFamily="2" charset="2"/>
              <a:buNone/>
            </a:pPr>
            <a:r>
              <a:rPr lang="en-GB" altLang="es-UY" sz="2400" dirty="0">
                <a:solidFill>
                  <a:schemeClr val="bg1"/>
                </a:solidFill>
              </a:rPr>
              <a:t>In the context of spill response, regionalization embodies a </a:t>
            </a:r>
            <a:r>
              <a:rPr lang="en-GB" altLang="es-UY" sz="2400" b="1" dirty="0">
                <a:solidFill>
                  <a:schemeClr val="bg1"/>
                </a:solidFill>
              </a:rPr>
              <a:t>cooperative approach </a:t>
            </a:r>
            <a:r>
              <a:rPr lang="en-GB" altLang="es-UY" sz="2400" dirty="0">
                <a:solidFill>
                  <a:schemeClr val="bg1"/>
                </a:solidFill>
              </a:rPr>
              <a:t>to </a:t>
            </a:r>
            <a:r>
              <a:rPr lang="en-GB" altLang="es-UY" sz="2400" b="1" dirty="0">
                <a:solidFill>
                  <a:schemeClr val="bg1"/>
                </a:solidFill>
                <a:highlight>
                  <a:srgbClr val="3EBAC3"/>
                </a:highlight>
              </a:rPr>
              <a:t>sharing knowledge, information</a:t>
            </a:r>
            <a:r>
              <a:rPr lang="en-GB" altLang="es-UY" sz="2400" dirty="0">
                <a:solidFill>
                  <a:schemeClr val="bg1"/>
                </a:solidFill>
              </a:rPr>
              <a:t>, personnel, equipment and materials among the relevant stakeholders, in identifiable regions.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9C45530-8148-4A9B-8F9F-FAEFC2E04B6D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888125"/>
            <a:ext cx="7772400" cy="838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i="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altLang="es-UY" sz="3400" dirty="0">
                <a:solidFill>
                  <a:srgbClr val="024D77"/>
                </a:solidFill>
                <a:latin typeface="+mn-lt"/>
                <a:ea typeface="+mn-ea"/>
                <a:cs typeface="+mn-cs"/>
              </a:rPr>
              <a:t>REGIONALIZATION</a:t>
            </a:r>
          </a:p>
          <a:p>
            <a:pPr algn="ctr"/>
            <a:r>
              <a:rPr lang="en-GB" altLang="es-UY" sz="2400" dirty="0">
                <a:solidFill>
                  <a:srgbClr val="41C2CB"/>
                </a:solidFill>
                <a:latin typeface="+mn-lt"/>
                <a:ea typeface="+mn-ea"/>
                <a:cs typeface="+mn-cs"/>
              </a:rPr>
              <a:t>WHAT IS IT?</a:t>
            </a:r>
            <a:endParaRPr lang="es-ES_tradnl" altLang="es-UY" sz="2400" dirty="0">
              <a:solidFill>
                <a:srgbClr val="41C2CB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58610B-1350-A34B-B563-C374CA10F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275" y="3718036"/>
            <a:ext cx="2617450" cy="26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6291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73B754-06F9-E044-B9FA-7F9EAE750828}"/>
              </a:ext>
            </a:extLst>
          </p:cNvPr>
          <p:cNvSpPr/>
          <p:nvPr/>
        </p:nvSpPr>
        <p:spPr>
          <a:xfrm>
            <a:off x="0" y="6028004"/>
            <a:ext cx="12192000" cy="8299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200" b="1" dirty="0">
                <a:solidFill>
                  <a:schemeClr val="bg1"/>
                </a:solidFill>
                <a:cs typeface="Calibri"/>
              </a:rPr>
              <a:t>Improved performance and reduced learning curve using RETOS™ as a standard</a:t>
            </a:r>
            <a:endParaRPr lang="es-UY" sz="22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EB53DEB-D0D2-458A-AC63-1F04F9E269FA}"/>
              </a:ext>
            </a:extLst>
          </p:cNvPr>
          <p:cNvSpPr txBox="1"/>
          <p:nvPr/>
        </p:nvSpPr>
        <p:spPr>
          <a:xfrm>
            <a:off x="685381" y="1246323"/>
            <a:ext cx="3388145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chemeClr val="bg1"/>
                </a:solidFill>
              </a:rPr>
              <a:t>Industry/government harmonization of oil spill preparedness and response approaches and evaluation</a:t>
            </a:r>
          </a:p>
        </p:txBody>
      </p:sp>
      <p:sp>
        <p:nvSpPr>
          <p:cNvPr id="12" name="CuadroTexto 1">
            <a:extLst>
              <a:ext uri="{FF2B5EF4-FFF2-40B4-BE49-F238E27FC236}">
                <a16:creationId xmlns:a16="http://schemas.microsoft.com/office/drawing/2014/main" id="{D893FB74-8BF8-430E-BCF0-3C8EDC4268CA}"/>
              </a:ext>
            </a:extLst>
          </p:cNvPr>
          <p:cNvSpPr txBox="1"/>
          <p:nvPr/>
        </p:nvSpPr>
        <p:spPr>
          <a:xfrm>
            <a:off x="437461" y="249162"/>
            <a:ext cx="5806586" cy="7591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024D77"/>
                </a:solidFill>
                <a:cs typeface="Calibri"/>
              </a:rPr>
              <a:t>REMPEC and the use of ARPEL RETOS™ tool for cooperation objectives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D21BB-3B6B-4243-BDDE-90845F3A2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05" y="992579"/>
            <a:ext cx="6867150" cy="52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0145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45943-F10E-884E-9224-CEB32A1EE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68" t="8525" r="26077" b="4774"/>
          <a:stretch/>
        </p:blipFill>
        <p:spPr>
          <a:xfrm>
            <a:off x="8448699" y="2289894"/>
            <a:ext cx="3743302" cy="3812202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6EF0F1A3-54B4-7744-847C-B0F5E8F4C97B}"/>
              </a:ext>
            </a:extLst>
          </p:cNvPr>
          <p:cNvSpPr txBox="1"/>
          <p:nvPr/>
        </p:nvSpPr>
        <p:spPr>
          <a:xfrm>
            <a:off x="437461" y="249162"/>
            <a:ext cx="278787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24D77"/>
                </a:solidFill>
                <a:cs typeface="Calibri"/>
              </a:rPr>
              <a:t>RETOS™ </a:t>
            </a:r>
            <a:br>
              <a:rPr lang="en-US" sz="2400" b="1" dirty="0">
                <a:solidFill>
                  <a:srgbClr val="024D77"/>
                </a:solidFill>
                <a:cs typeface="Calibri"/>
              </a:rPr>
            </a:br>
            <a:r>
              <a:rPr lang="en-US" sz="2400" b="1" dirty="0">
                <a:solidFill>
                  <a:srgbClr val="024D77"/>
                </a:solidFill>
                <a:cs typeface="Calibri"/>
              </a:rPr>
              <a:t>and regional cooperation</a:t>
            </a:r>
          </a:p>
          <a:p>
            <a:r>
              <a:rPr lang="en-US" sz="2400" b="1" i="1" dirty="0">
                <a:solidFill>
                  <a:srgbClr val="024D77"/>
                </a:solidFill>
                <a:cs typeface="Calibri"/>
              </a:rPr>
              <a:t>Baltic Sea + USA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C33E5115-37BA-4E93-9751-DCD6EEADE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19" y="114300"/>
            <a:ext cx="6008361" cy="6629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0FE64BC-8FBC-4AA8-833C-88220F7481B8}"/>
              </a:ext>
            </a:extLst>
          </p:cNvPr>
          <p:cNvSpPr txBox="1"/>
          <p:nvPr/>
        </p:nvSpPr>
        <p:spPr>
          <a:xfrm>
            <a:off x="515587" y="5933781"/>
            <a:ext cx="3340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Jonas 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Palsson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al, “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</a:rPr>
              <a:t>Comparing Swedish oil spill preparedness to regional countries using the RETOS™ evaluation tool” – 2017 IOSC</a:t>
            </a: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809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58655F-0832-3E42-856C-CC0127523875}"/>
              </a:ext>
            </a:extLst>
          </p:cNvPr>
          <p:cNvSpPr/>
          <p:nvPr/>
        </p:nvSpPr>
        <p:spPr>
          <a:xfrm>
            <a:off x="-1" y="5286703"/>
            <a:ext cx="12192001" cy="15712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6EF0F1A3-54B4-7744-847C-B0F5E8F4C97B}"/>
              </a:ext>
            </a:extLst>
          </p:cNvPr>
          <p:cNvSpPr txBox="1"/>
          <p:nvPr/>
        </p:nvSpPr>
        <p:spPr>
          <a:xfrm>
            <a:off x="437461" y="249162"/>
            <a:ext cx="657748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rgbClr val="024D77"/>
                </a:solidFill>
                <a:cs typeface="Calibri"/>
              </a:rPr>
              <a:t>RETOS™ and regional cooperation</a:t>
            </a:r>
          </a:p>
        </p:txBody>
      </p:sp>
      <p:sp>
        <p:nvSpPr>
          <p:cNvPr id="8" name="5 CuadroTexto">
            <a:extLst>
              <a:ext uri="{FF2B5EF4-FFF2-40B4-BE49-F238E27FC236}">
                <a16:creationId xmlns:a16="http://schemas.microsoft.com/office/drawing/2014/main" id="{EBFAB75C-2313-4CCB-A655-4357F78F5C17}"/>
              </a:ext>
            </a:extLst>
          </p:cNvPr>
          <p:cNvSpPr txBox="1"/>
          <p:nvPr/>
        </p:nvSpPr>
        <p:spPr>
          <a:xfrm>
            <a:off x="8797158" y="2249215"/>
            <a:ext cx="3236025" cy="43596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80000" tIns="180000" rIns="180000" bIns="180000" rtlCol="0">
            <a:spAutoFit/>
          </a:bodyPr>
          <a:lstStyle/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Legislation, Regulations &amp; Agreements</a:t>
            </a:r>
            <a:endParaRPr lang="es-UY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Oil Spill Contingency Planning</a:t>
            </a:r>
            <a:endParaRPr lang="es-UY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Response Coordination</a:t>
            </a:r>
            <a:endParaRPr lang="es-UY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Health, Safety &amp; Security</a:t>
            </a:r>
            <a:endParaRPr lang="es-UY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Operational Response</a:t>
            </a:r>
            <a:endParaRPr lang="es-UY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Tracking, Assessment, and Information Management</a:t>
            </a:r>
            <a:endParaRPr lang="es-UY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Logistics</a:t>
            </a:r>
            <a:endParaRPr lang="es-UY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Financial and Administrative Considerations</a:t>
            </a:r>
            <a:endParaRPr lang="es-UY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Training &amp; Exercises</a:t>
            </a:r>
            <a:endParaRPr lang="es-UY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AutoNum type="alphaUcPeriod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</a:rPr>
              <a:t>Sustainability &amp; Improvement</a:t>
            </a:r>
            <a:endParaRPr lang="es-UY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D4AB23DD-09D3-43B4-96CA-EA3F922AF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878" y="2231931"/>
            <a:ext cx="3865463" cy="31896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92D0196-8CA7-4350-9DE7-01F9AD29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97" y="1808757"/>
            <a:ext cx="3865464" cy="3189652"/>
          </a:xfrm>
          <a:prstGeom prst="rect">
            <a:avLst/>
          </a:prstGeom>
          <a:noFill/>
          <a:ln w="9525">
            <a:solidFill>
              <a:srgbClr val="41C2C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C267FBA-186B-4FD0-8685-049B63A268CE}"/>
              </a:ext>
            </a:extLst>
          </p:cNvPr>
          <p:cNvSpPr txBox="1"/>
          <p:nvPr/>
        </p:nvSpPr>
        <p:spPr>
          <a:xfrm>
            <a:off x="527497" y="1349787"/>
            <a:ext cx="1092287" cy="369332"/>
          </a:xfrm>
          <a:prstGeom prst="rect">
            <a:avLst/>
          </a:prstGeom>
          <a:solidFill>
            <a:srgbClr val="41C2CB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Partner 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FA2D8DE-EEDE-4C06-91B7-9A3915E7F597}"/>
              </a:ext>
            </a:extLst>
          </p:cNvPr>
          <p:cNvSpPr txBox="1"/>
          <p:nvPr/>
        </p:nvSpPr>
        <p:spPr>
          <a:xfrm>
            <a:off x="7546054" y="1759825"/>
            <a:ext cx="1092287" cy="369332"/>
          </a:xfrm>
          <a:prstGeom prst="rect">
            <a:avLst/>
          </a:prstGeom>
          <a:solidFill>
            <a:srgbClr val="FF5154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Partner B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4CF861-99EB-3E41-864A-2FF43B338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687097" y="5073291"/>
            <a:ext cx="1917700" cy="1168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B39369-D030-794B-BA9F-C1885D843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7097" y="988649"/>
            <a:ext cx="19177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25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73B754-06F9-E044-B9FA-7F9EAE750828}"/>
              </a:ext>
            </a:extLst>
          </p:cNvPr>
          <p:cNvSpPr/>
          <p:nvPr/>
        </p:nvSpPr>
        <p:spPr>
          <a:xfrm>
            <a:off x="0" y="6028004"/>
            <a:ext cx="12192000" cy="8299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200" dirty="0">
                <a:solidFill>
                  <a:schemeClr val="bg1"/>
                </a:solidFill>
                <a:cs typeface="Calibri"/>
              </a:rPr>
              <a:t>RETOS™ is used by </a:t>
            </a:r>
            <a:r>
              <a:rPr lang="en-US" sz="2200" b="1" dirty="0">
                <a:solidFill>
                  <a:schemeClr val="bg1"/>
                </a:solidFill>
                <a:cs typeface="Calibri"/>
              </a:rPr>
              <a:t>governments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and </a:t>
            </a:r>
            <a:r>
              <a:rPr lang="en-US" sz="2200" b="1" dirty="0">
                <a:solidFill>
                  <a:schemeClr val="bg1"/>
                </a:solidFill>
                <a:cs typeface="Calibri"/>
              </a:rPr>
              <a:t>companies</a:t>
            </a:r>
            <a:r>
              <a:rPr lang="en-US" sz="2200" dirty="0">
                <a:solidFill>
                  <a:schemeClr val="bg1"/>
                </a:solidFill>
                <a:cs typeface="Calibri"/>
              </a:rPr>
              <a:t> in more than</a:t>
            </a:r>
            <a:r>
              <a:rPr lang="en-US" sz="22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2200" b="1" spc="-5" dirty="0">
                <a:solidFill>
                  <a:schemeClr val="bg1"/>
                </a:solidFill>
                <a:cs typeface="Calibri"/>
              </a:rPr>
              <a:t>79</a:t>
            </a:r>
            <a:r>
              <a:rPr lang="en-US" sz="2200" b="1" dirty="0">
                <a:solidFill>
                  <a:schemeClr val="bg1"/>
                </a:solidFill>
                <a:cs typeface="Calibri"/>
              </a:rPr>
              <a:t> countries in the 5 continents</a:t>
            </a:r>
            <a:endParaRPr lang="es-UY" sz="2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6" name="Picture 22">
            <a:extLst>
              <a:ext uri="{FF2B5EF4-FFF2-40B4-BE49-F238E27FC236}">
                <a16:creationId xmlns:a16="http://schemas.microsoft.com/office/drawing/2014/main" id="{CFF50323-3C5A-4A5D-A661-7BDC07E6D1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33393" y="1321932"/>
            <a:ext cx="9356229" cy="4706071"/>
          </a:xfrm>
          <a:prstGeom prst="rect">
            <a:avLst/>
          </a:prstGeom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id="{D893FB74-8BF8-430E-BCF0-3C8EDC4268CA}"/>
              </a:ext>
            </a:extLst>
          </p:cNvPr>
          <p:cNvSpPr txBox="1"/>
          <p:nvPr/>
        </p:nvSpPr>
        <p:spPr>
          <a:xfrm>
            <a:off x="437460" y="249162"/>
            <a:ext cx="9820445" cy="7591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024D77"/>
                </a:solidFill>
                <a:cs typeface="Calibri"/>
              </a:rPr>
              <a:t>International Adoption of ARPEL RETOS™ tool: </a:t>
            </a:r>
          </a:p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024D77"/>
                </a:solidFill>
                <a:cs typeface="Calibri"/>
              </a:rPr>
              <a:t>Benchmarking of NOSCP’s</a:t>
            </a:r>
          </a:p>
        </p:txBody>
      </p:sp>
    </p:spTree>
    <p:extLst>
      <p:ext uri="{BB962C8B-B14F-4D97-AF65-F5344CB8AC3E}">
        <p14:creationId xmlns:p14="http://schemas.microsoft.com/office/powerpoint/2010/main" val="27908477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FCA97B-5DA6-854A-9758-B42E909CB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91862"/>
            <a:ext cx="12184536" cy="49661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A04450-C9A0-8347-8594-4B6A2C63EB6E}"/>
              </a:ext>
            </a:extLst>
          </p:cNvPr>
          <p:cNvSpPr/>
          <p:nvPr/>
        </p:nvSpPr>
        <p:spPr>
          <a:xfrm>
            <a:off x="3732" y="1891862"/>
            <a:ext cx="12184537" cy="1755229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4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DB735C7-3DA5-994D-A0D0-90189A11A938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888125"/>
            <a:ext cx="7772400" cy="838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i="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altLang="es-UY" sz="3400" dirty="0">
                <a:solidFill>
                  <a:srgbClr val="024D77"/>
                </a:solidFill>
                <a:latin typeface="+mn-lt"/>
                <a:ea typeface="+mn-ea"/>
                <a:cs typeface="+mn-cs"/>
              </a:rPr>
              <a:t>REGIONALIZATION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A4E5A35-5362-F84D-9BF5-AFB0B0F544EF}"/>
              </a:ext>
            </a:extLst>
          </p:cNvPr>
          <p:cNvSpPr txBox="1">
            <a:spLocks noChangeArrowheads="1"/>
          </p:cNvSpPr>
          <p:nvPr/>
        </p:nvSpPr>
        <p:spPr>
          <a:xfrm>
            <a:off x="974557" y="2162503"/>
            <a:ext cx="9757611" cy="13899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800"/>
              </a:lnSpc>
              <a:buFont typeface="Monotype Sorts" pitchFamily="2" charset="2"/>
              <a:buNone/>
            </a:pPr>
            <a:r>
              <a:rPr lang="en-GB" altLang="es-UY" sz="2400" dirty="0">
                <a:solidFill>
                  <a:schemeClr val="bg1"/>
                </a:solidFill>
              </a:rPr>
              <a:t>In the context of spill response, regionalization embodies a </a:t>
            </a:r>
            <a:r>
              <a:rPr lang="en-GB" altLang="es-UY" sz="2400" b="1" dirty="0">
                <a:solidFill>
                  <a:schemeClr val="bg1"/>
                </a:solidFill>
              </a:rPr>
              <a:t>cooperative approach </a:t>
            </a:r>
            <a:r>
              <a:rPr lang="en-GB" altLang="es-UY" sz="2400" dirty="0">
                <a:solidFill>
                  <a:schemeClr val="bg1"/>
                </a:solidFill>
              </a:rPr>
              <a:t>to </a:t>
            </a:r>
            <a:r>
              <a:rPr lang="en-GB" altLang="es-UY" sz="2400" dirty="0">
                <a:solidFill>
                  <a:schemeClr val="bg1"/>
                </a:solidFill>
                <a:highlight>
                  <a:srgbClr val="3EBAC3"/>
                </a:highlight>
              </a:rPr>
              <a:t> </a:t>
            </a:r>
            <a:r>
              <a:rPr lang="en-GB" altLang="es-UY" sz="2400" b="1" dirty="0">
                <a:solidFill>
                  <a:schemeClr val="bg1"/>
                </a:solidFill>
                <a:highlight>
                  <a:srgbClr val="3EBAC3"/>
                </a:highlight>
              </a:rPr>
              <a:t>sharing </a:t>
            </a:r>
            <a:r>
              <a:rPr lang="en-GB" altLang="es-UY" sz="2400" b="1" dirty="0">
                <a:solidFill>
                  <a:schemeClr val="bg1"/>
                </a:solidFill>
              </a:rPr>
              <a:t> </a:t>
            </a:r>
            <a:r>
              <a:rPr lang="en-GB" altLang="es-UY" sz="2400" dirty="0">
                <a:solidFill>
                  <a:schemeClr val="bg1"/>
                </a:solidFill>
              </a:rPr>
              <a:t>knowledge, information, personnel, equipment and materials  among the relevant stakeholders,  </a:t>
            </a:r>
            <a:r>
              <a:rPr lang="en-GB" altLang="es-UY" sz="2400" b="1" dirty="0">
                <a:solidFill>
                  <a:schemeClr val="bg1"/>
                </a:solidFill>
                <a:highlight>
                  <a:srgbClr val="3EBAC3"/>
                </a:highlight>
              </a:rPr>
              <a:t>in identifiable regions.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C3B475-5866-0F43-BF64-3E6E9387D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275" y="3718036"/>
            <a:ext cx="2617450" cy="261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3483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CF5FFB8-960A-4B44-8035-EB8F11EFF4B2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888125"/>
            <a:ext cx="7772400" cy="838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i="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altLang="es-UY" sz="3400" dirty="0">
                <a:solidFill>
                  <a:srgbClr val="024D77"/>
                </a:solidFill>
                <a:latin typeface="+mn-lt"/>
                <a:ea typeface="+mn-ea"/>
                <a:cs typeface="+mn-cs"/>
              </a:rPr>
              <a:t>REGIONALIZATION</a:t>
            </a:r>
          </a:p>
          <a:p>
            <a:pPr algn="ctr"/>
            <a:r>
              <a:rPr lang="en-GB" altLang="es-UY" sz="2400" dirty="0">
                <a:solidFill>
                  <a:srgbClr val="41C2CB"/>
                </a:solidFill>
              </a:rPr>
              <a:t>WHERE?</a:t>
            </a:r>
            <a:endParaRPr lang="es-ES_tradnl" altLang="es-UY" sz="2400" dirty="0">
              <a:solidFill>
                <a:srgbClr val="41C2C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C38FA78C-9DD4-4E06-A0CE-02DF37B67801}"/>
              </a:ext>
            </a:extLst>
          </p:cNvPr>
          <p:cNvSpPr/>
          <p:nvPr/>
        </p:nvSpPr>
        <p:spPr>
          <a:xfrm>
            <a:off x="0" y="3944983"/>
            <a:ext cx="12192000" cy="29130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C966A1C-F1F5-43BA-8651-B7B6ADF71CED}"/>
              </a:ext>
            </a:extLst>
          </p:cNvPr>
          <p:cNvSpPr txBox="1"/>
          <p:nvPr/>
        </p:nvSpPr>
        <p:spPr>
          <a:xfrm>
            <a:off x="1299080" y="2812423"/>
            <a:ext cx="294929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GB" altLang="es-UY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COMMON RISK </a:t>
            </a:r>
            <a:r>
              <a:rPr lang="en-GB" altLang="es-UY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RATIONALE</a:t>
            </a:r>
          </a:p>
        </p:txBody>
      </p:sp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179A60C9-50E3-4C8B-96E8-04FEBE50B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655" y="1956966"/>
            <a:ext cx="6489265" cy="45888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7AEBD8-D7F4-394C-91C7-5D34C1E37A41}"/>
              </a:ext>
            </a:extLst>
          </p:cNvPr>
          <p:cNvSpPr txBox="1"/>
          <p:nvPr/>
        </p:nvSpPr>
        <p:spPr>
          <a:xfrm>
            <a:off x="740980" y="4177862"/>
            <a:ext cx="35073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  <a:t>In 2016, Tourism contributed to create </a:t>
            </a:r>
            <a:br>
              <a:rPr lang="en-US" sz="2800" dirty="0">
                <a:solidFill>
                  <a:schemeClr val="bg1"/>
                </a:solidFill>
                <a:ea typeface="Calibri" panose="020F0502020204030204" pitchFamily="34" charset="0"/>
              </a:rPr>
            </a:br>
            <a:r>
              <a:rPr lang="en-US" sz="2800" b="1" dirty="0">
                <a:solidFill>
                  <a:schemeClr val="bg1"/>
                </a:solidFill>
              </a:rPr>
              <a:t>333.2 billion US$</a:t>
            </a:r>
            <a:r>
              <a:rPr lang="en-US" sz="2800" dirty="0">
                <a:solidFill>
                  <a:schemeClr val="bg1"/>
                </a:solidFill>
              </a:rPr>
              <a:t> in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 Mediterranean countries</a:t>
            </a:r>
          </a:p>
        </p:txBody>
      </p:sp>
    </p:spTree>
    <p:extLst>
      <p:ext uri="{BB962C8B-B14F-4D97-AF65-F5344CB8AC3E}">
        <p14:creationId xmlns:p14="http://schemas.microsoft.com/office/powerpoint/2010/main" val="4014510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A9748C9-DD58-334D-9FCD-5CE66332CD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91862"/>
            <a:ext cx="12184536" cy="49661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9F29D1-742E-B545-94D9-0414E1E8B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733" y="3718036"/>
            <a:ext cx="2617450" cy="26174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8CC832-A2F2-DA48-8519-CB47055D3BF1}"/>
              </a:ext>
            </a:extLst>
          </p:cNvPr>
          <p:cNvSpPr/>
          <p:nvPr/>
        </p:nvSpPr>
        <p:spPr>
          <a:xfrm>
            <a:off x="534764" y="2669872"/>
            <a:ext cx="5000672" cy="2693275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CEDEA-AA84-CB4D-A125-A74DE0BBD19B}"/>
              </a:ext>
            </a:extLst>
          </p:cNvPr>
          <p:cNvSpPr/>
          <p:nvPr/>
        </p:nvSpPr>
        <p:spPr>
          <a:xfrm>
            <a:off x="6528185" y="2669872"/>
            <a:ext cx="5173813" cy="2693275"/>
          </a:xfrm>
          <a:prstGeom prst="rect">
            <a:avLst/>
          </a:prstGeom>
          <a:solidFill>
            <a:schemeClr val="tx1">
              <a:lumMod val="65000"/>
              <a:lumOff val="3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8EEA07-7CC6-5940-ABBB-8EFA6AAF6484}"/>
              </a:ext>
            </a:extLst>
          </p:cNvPr>
          <p:cNvSpPr txBox="1"/>
          <p:nvPr/>
        </p:nvSpPr>
        <p:spPr>
          <a:xfrm>
            <a:off x="714379" y="2797275"/>
            <a:ext cx="4571779" cy="2286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s-UY" sz="2400" dirty="0">
                <a:solidFill>
                  <a:schemeClr val="bg1"/>
                </a:solidFill>
              </a:rPr>
              <a:t>RETOS™ is internationally utilized as the cornerstone of regional organizations and initiatives to advance its members’ oil spill preparedness and response through cooperation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94BF62-D1E4-2648-B6BB-410391E478CF}"/>
              </a:ext>
            </a:extLst>
          </p:cNvPr>
          <p:cNvSpPr txBox="1"/>
          <p:nvPr/>
        </p:nvSpPr>
        <p:spPr>
          <a:xfrm>
            <a:off x="6692911" y="2900291"/>
            <a:ext cx="4855912" cy="2183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s-UY" sz="2400" dirty="0">
                <a:solidFill>
                  <a:schemeClr val="bg1"/>
                </a:solidFill>
              </a:rPr>
              <a:t>REMPEC is key to coordinate the multi-institutional process required to accomplish and implement cooperation mechanisms in the Mediterranean Sea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2BAF1D7-194E-CD41-AFBA-33BD18DFDE6F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888125"/>
            <a:ext cx="7772400" cy="6480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000" b="1" i="0" kern="120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GB" altLang="es-UY" sz="3400" dirty="0">
                <a:solidFill>
                  <a:srgbClr val="024D77"/>
                </a:solidFill>
                <a:latin typeface="+mn-lt"/>
                <a:ea typeface="+mn-ea"/>
                <a:cs typeface="+mn-cs"/>
              </a:rPr>
              <a:t>KEY MESSAGES</a:t>
            </a:r>
            <a:endParaRPr lang="es-ES_tradnl" altLang="es-UY" sz="2400" dirty="0">
              <a:solidFill>
                <a:srgbClr val="41C2CB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14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yHora xmlns="450cd359-0d0b-4363-bacc-5a868f8425c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C692CB2674E7438D551BF95EFA456D" ma:contentTypeVersion="13" ma:contentTypeDescription="Crear nuevo documento." ma:contentTypeScope="" ma:versionID="39ab95d79e73735d178f58211d5a339a">
  <xsd:schema xmlns:xsd="http://www.w3.org/2001/XMLSchema" xmlns:xs="http://www.w3.org/2001/XMLSchema" xmlns:p="http://schemas.microsoft.com/office/2006/metadata/properties" xmlns:ns2="450cd359-0d0b-4363-bacc-5a868f8425c6" xmlns:ns3="0a4dbb71-2c03-416b-a057-c0496ccf3d61" targetNamespace="http://schemas.microsoft.com/office/2006/metadata/properties" ma:root="true" ma:fieldsID="33f8e16eb6b9a0860448d14c0474a460" ns2:_="" ns3:_="">
    <xsd:import namespace="450cd359-0d0b-4363-bacc-5a868f8425c6"/>
    <xsd:import namespace="0a4dbb71-2c03-416b-a057-c0496ccf3d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FechayHor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0cd359-0d0b-4363-bacc-5a868f8425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FechayHora" ma:index="10" nillable="true" ma:displayName="Fecha y Hora" ma:format="DateTime" ma:internalName="FechayHora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dbb71-2c03-416b-a057-c0496ccf3d6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35E985-A748-4309-A58D-B100331599C4}">
  <ds:schemaRefs>
    <ds:schemaRef ds:uri="http://schemas.microsoft.com/office/2006/metadata/properties"/>
    <ds:schemaRef ds:uri="http://www.w3.org/XML/1998/namespace"/>
    <ds:schemaRef ds:uri="450cd359-0d0b-4363-bacc-5a868f8425c6"/>
    <ds:schemaRef ds:uri="http://schemas.microsoft.com/office/2006/documentManagement/types"/>
    <ds:schemaRef ds:uri="http://purl.org/dc/terms/"/>
    <ds:schemaRef ds:uri="http://purl.org/dc/dcmitype/"/>
    <ds:schemaRef ds:uri="0a4dbb71-2c03-416b-a057-c0496ccf3d61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2353DD6-A4BB-43CE-BBFA-192B6E087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0cd359-0d0b-4363-bacc-5a868f8425c6"/>
    <ds:schemaRef ds:uri="0a4dbb71-2c03-416b-a057-c0496ccf3d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A7567B-2AA6-4CBD-8CB2-432DF6FB77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12449</TotalTime>
  <Words>366</Words>
  <Application>Microsoft Office PowerPoint</Application>
  <PresentationFormat>Panorámica</PresentationFormat>
  <Paragraphs>49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Monotype Sorts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Miguel Moyano</cp:lastModifiedBy>
  <cp:revision>1116</cp:revision>
  <cp:lastPrinted>2021-11-18T21:06:43Z</cp:lastPrinted>
  <dcterms:created xsi:type="dcterms:W3CDTF">2019-04-15T12:38:43Z</dcterms:created>
  <dcterms:modified xsi:type="dcterms:W3CDTF">2021-11-22T17:42:11Z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0x010100E5C692CB2674E7438D551BF95EFA456D</vt:lpwstr>
  </property>
</Properties>
</file>